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73" r:id="rId5"/>
    <p:sldId id="271" r:id="rId6"/>
    <p:sldId id="259" r:id="rId7"/>
    <p:sldId id="270" r:id="rId8"/>
    <p:sldId id="261" r:id="rId9"/>
    <p:sldId id="265" r:id="rId10"/>
    <p:sldId id="266" r:id="rId11"/>
    <p:sldId id="274" r:id="rId12"/>
    <p:sldId id="275" r:id="rId13"/>
    <p:sldId id="272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D9166-B32E-4970-9936-A3E7A47AC2CF}" type="datetimeFigureOut">
              <a:rPr lang="pt-BR" smtClean="0"/>
              <a:pPr/>
              <a:t>11/12/2013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79BCB-D15B-44F0-8419-561E83B4C5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79BCB-D15B-44F0-8419-561E83B4C52D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0081-1FF6-4D89-A4A3-97DB69C5175A}" type="datetimeFigureOut">
              <a:rPr lang="pt-BR" smtClean="0"/>
              <a:pPr/>
              <a:t>11/12/2013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C4B6-DB12-49A9-842D-0823F760B3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0081-1FF6-4D89-A4A3-97DB69C5175A}" type="datetimeFigureOut">
              <a:rPr lang="pt-BR" smtClean="0"/>
              <a:pPr/>
              <a:t>11/12/2013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C4B6-DB12-49A9-842D-0823F760B3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0081-1FF6-4D89-A4A3-97DB69C5175A}" type="datetimeFigureOut">
              <a:rPr lang="pt-BR" smtClean="0"/>
              <a:pPr/>
              <a:t>11/12/2013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C4B6-DB12-49A9-842D-0823F760B3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0081-1FF6-4D89-A4A3-97DB69C5175A}" type="datetimeFigureOut">
              <a:rPr lang="pt-BR" smtClean="0"/>
              <a:pPr/>
              <a:t>11/12/2013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C4B6-DB12-49A9-842D-0823F760B3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0081-1FF6-4D89-A4A3-97DB69C5175A}" type="datetimeFigureOut">
              <a:rPr lang="pt-BR" smtClean="0"/>
              <a:pPr/>
              <a:t>11/12/2013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C4B6-DB12-49A9-842D-0823F760B3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0081-1FF6-4D89-A4A3-97DB69C5175A}" type="datetimeFigureOut">
              <a:rPr lang="pt-BR" smtClean="0"/>
              <a:pPr/>
              <a:t>11/12/2013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C4B6-DB12-49A9-842D-0823F760B3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0081-1FF6-4D89-A4A3-97DB69C5175A}" type="datetimeFigureOut">
              <a:rPr lang="pt-BR" smtClean="0"/>
              <a:pPr/>
              <a:t>11/12/2013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C4B6-DB12-49A9-842D-0823F760B3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0081-1FF6-4D89-A4A3-97DB69C5175A}" type="datetimeFigureOut">
              <a:rPr lang="pt-BR" smtClean="0"/>
              <a:pPr/>
              <a:t>11/12/2013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C4B6-DB12-49A9-842D-0823F760B3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0081-1FF6-4D89-A4A3-97DB69C5175A}" type="datetimeFigureOut">
              <a:rPr lang="pt-BR" smtClean="0"/>
              <a:pPr/>
              <a:t>11/12/2013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C4B6-DB12-49A9-842D-0823F760B3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0081-1FF6-4D89-A4A3-97DB69C5175A}" type="datetimeFigureOut">
              <a:rPr lang="pt-BR" smtClean="0"/>
              <a:pPr/>
              <a:t>11/12/2013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C4B6-DB12-49A9-842D-0823F760B3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0081-1FF6-4D89-A4A3-97DB69C5175A}" type="datetimeFigureOut">
              <a:rPr lang="pt-BR" smtClean="0"/>
              <a:pPr/>
              <a:t>11/12/2013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C4B6-DB12-49A9-842D-0823F760B3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B0081-1FF6-4D89-A4A3-97DB69C5175A}" type="datetimeFigureOut">
              <a:rPr lang="pt-BR" smtClean="0"/>
              <a:pPr/>
              <a:t>11/12/2013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5C4B6-DB12-49A9-842D-0823F760B3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235743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>
                <a:solidFill>
                  <a:srgbClr val="FF0000"/>
                </a:solidFill>
              </a:rPr>
              <a:t>Apontamento dos problemas encontrados na </a:t>
            </a:r>
          </a:p>
          <a:p>
            <a:pPr algn="ctr"/>
            <a:r>
              <a:rPr lang="pt-BR" sz="5400" dirty="0" smtClean="0">
                <a:solidFill>
                  <a:srgbClr val="FF0000"/>
                </a:solidFill>
              </a:rPr>
              <a:t>minuta do projeto de</a:t>
            </a:r>
          </a:p>
          <a:p>
            <a:pPr algn="ctr"/>
            <a:r>
              <a:rPr lang="pt-BR" sz="5400" b="1" dirty="0" smtClean="0">
                <a:solidFill>
                  <a:srgbClr val="FF0000"/>
                </a:solidFill>
              </a:rPr>
              <a:t>Autarquia Especial</a:t>
            </a:r>
            <a:endParaRPr lang="pt-BR" sz="5400" b="1" dirty="0">
              <a:solidFill>
                <a:srgbClr val="FF0000"/>
              </a:solidFill>
            </a:endParaRPr>
          </a:p>
        </p:txBody>
      </p:sp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2143108" y="500042"/>
          <a:ext cx="4964169" cy="1431928"/>
        </p:xfrm>
        <a:graphic>
          <a:graphicData uri="http://schemas.openxmlformats.org/presentationml/2006/ole">
            <p:oleObj spid="_x0000_s2060" name="Picture" r:id="rId3" imgW="3943440" imgH="1314360" progId="Word.Picture.8">
              <p:embed/>
            </p:oleObj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857232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t-BR" sz="2800" dirty="0" smtClean="0"/>
          </a:p>
          <a:p>
            <a:pPr marL="179388" lvl="0" indent="-179388" algn="just">
              <a:buFont typeface="Calibri" pitchFamily="34" charset="0"/>
              <a:buChar char="•"/>
            </a:pPr>
            <a:r>
              <a:rPr lang="pt-BR" sz="2800" dirty="0" smtClean="0"/>
              <a:t>Além </a:t>
            </a:r>
            <a:r>
              <a:rPr lang="pt-BR" sz="2800" dirty="0"/>
              <a:t>de criar </a:t>
            </a:r>
            <a:r>
              <a:rPr lang="pt-BR" sz="2800" b="1" dirty="0">
                <a:solidFill>
                  <a:srgbClr val="FF0000"/>
                </a:solidFill>
              </a:rPr>
              <a:t>148 novos cargos em confiança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dirty="0"/>
              <a:t>(124 na área administrativa e 24 na área da saúde), o projeto </a:t>
            </a:r>
            <a:r>
              <a:rPr lang="pt-BR" sz="2800" b="1" dirty="0">
                <a:solidFill>
                  <a:srgbClr val="FF0000"/>
                </a:solidFill>
              </a:rPr>
              <a:t>incorpora no quadro efetivo algumas funções que hoje são exercidas em confiança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dirty="0"/>
              <a:t>(caso ocorrido com as funções de Assistente Técnico II e III). Isso significa que </a:t>
            </a:r>
            <a:r>
              <a:rPr lang="pt-BR" sz="2800" b="1" dirty="0">
                <a:solidFill>
                  <a:srgbClr val="FF0000"/>
                </a:solidFill>
              </a:rPr>
              <a:t>pessoas que não são concursadas serão efetivadas </a:t>
            </a:r>
            <a:r>
              <a:rPr lang="pt-BR" sz="2800" dirty="0"/>
              <a:t>em vagas de nível universitário que deveriam ser ocupadas por trabalhadores concursados para tal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1071546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9388" marR="0" lvl="0" indent="-1793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pt-BR" sz="3200" dirty="0" smtClean="0"/>
              <a:t>Transforma os profissionais da saúde de nível universitário em </a:t>
            </a:r>
            <a:r>
              <a:rPr lang="pt-BR" sz="3200" b="1" i="1" dirty="0" smtClean="0"/>
              <a:t>Agentes de Assistência a Saúde</a:t>
            </a:r>
            <a:r>
              <a:rPr lang="pt-BR" sz="3200" dirty="0" smtClean="0"/>
              <a:t>.</a:t>
            </a:r>
          </a:p>
          <a:p>
            <a:pPr marL="179388" marR="0" lvl="0" indent="-1793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pt-BR" sz="3200" dirty="0" smtClean="0"/>
          </a:p>
          <a:p>
            <a:pPr marL="179388" marR="0" lvl="0" indent="-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pt-BR" sz="3200" dirty="0" smtClean="0"/>
              <a:t>Salário defasado, sem parâmetros para reajuste por categorias.</a:t>
            </a:r>
          </a:p>
          <a:p>
            <a:pPr marL="179388" marR="0" lvl="0" indent="-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pt-BR" sz="3200" dirty="0" smtClean="0"/>
          </a:p>
          <a:p>
            <a:pPr marL="179388" marR="0" lvl="0" indent="-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pt-BR" sz="3200" dirty="0" smtClean="0"/>
              <a:t>Desproporcionalidade em reajustes salariais entre categorias. </a:t>
            </a:r>
          </a:p>
          <a:p>
            <a:pPr marL="179388" marR="0" lvl="0" indent="-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pt-BR" sz="3200" dirty="0" smtClean="0"/>
          </a:p>
          <a:p>
            <a:pPr marL="179388" marR="0" lvl="0" indent="-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pt-BR" sz="3200" dirty="0" smtClean="0"/>
              <a:t>Quais índices/porcentagens utilizados?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Neide\AppData\Local\Microsoft\Windows\Temporary Internet Files\Content.Word\Nova Imagem.bmp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-1000164" y="500042"/>
            <a:ext cx="9858412" cy="57864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60507"/>
            <a:ext cx="9144000" cy="476888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t-BR" sz="115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Precisamos nos mobilizar!!!</a:t>
            </a:r>
            <a:endParaRPr lang="pt-BR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2143108" y="211125"/>
          <a:ext cx="4964113" cy="1431925"/>
        </p:xfrm>
        <a:graphic>
          <a:graphicData uri="http://schemas.openxmlformats.org/presentationml/2006/ole">
            <p:oleObj spid="_x0000_s15362" name="Picture" r:id="rId3" imgW="3943440" imgH="1314360" progId="Word.Picture.8">
              <p:embed/>
            </p:oleObj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214290"/>
            <a:ext cx="9144000" cy="553997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514350" lvl="0" indent="-514350" algn="ctr"/>
            <a:r>
              <a:rPr lang="pt-BR" sz="4000" b="1" u="sng" dirty="0" smtClean="0"/>
              <a:t>Usuários</a:t>
            </a:r>
            <a:endParaRPr lang="pt-BR" sz="3600" b="1" i="1" u="sng" dirty="0" smtClean="0">
              <a:latin typeface="Sakkal Majalla" pitchFamily="2" charset="-78"/>
              <a:cs typeface="Sakkal Majalla" pitchFamily="2" charset="-78"/>
            </a:endParaRPr>
          </a:p>
          <a:p>
            <a:pPr marL="360363" indent="-360363" algn="just">
              <a:buFont typeface="Arial" pitchFamily="34" charset="0"/>
              <a:buChar char="•"/>
            </a:pPr>
            <a:endParaRPr lang="pt-BR" sz="3600" b="1" i="1" u="sng" dirty="0" smtClean="0">
              <a:latin typeface="Sakkal Majalla" pitchFamily="2" charset="-78"/>
              <a:cs typeface="Sakkal Majalla" pitchFamily="2" charset="-78"/>
            </a:endParaRPr>
          </a:p>
          <a:p>
            <a:pPr marL="179388" indent="-179388" algn="just">
              <a:buFont typeface="Arial" pitchFamily="34" charset="0"/>
              <a:buChar char="•"/>
            </a:pPr>
            <a:r>
              <a:rPr lang="pt-BR" sz="3600" b="1" i="1" dirty="0" smtClean="0">
                <a:latin typeface="Sakkal Majalla" pitchFamily="2" charset="-78"/>
                <a:cs typeface="Sakkal Majalla" pitchFamily="2" charset="-78"/>
              </a:rPr>
              <a:t>“O regime especial, a que se refere, caracteriza-se pela autonomia administrativa, orçamentária, financeira, patrimonial e de gestão recursos humanos, nos termos definidos nesta lei complementar;</a:t>
            </a:r>
          </a:p>
          <a:p>
            <a:pPr marL="179388" indent="-179388" algn="just"/>
            <a:endParaRPr lang="pt-BR" sz="1600" b="1" i="1" dirty="0" smtClean="0">
              <a:latin typeface="Sakkal Majalla" pitchFamily="2" charset="-78"/>
              <a:cs typeface="Sakkal Majalla" pitchFamily="2" charset="-78"/>
            </a:endParaRPr>
          </a:p>
          <a:p>
            <a:pPr marL="179388" indent="-179388" algn="just">
              <a:buFont typeface="Arial" pitchFamily="34" charset="0"/>
              <a:buChar char="•"/>
            </a:pPr>
            <a:r>
              <a:rPr lang="pt-BR" sz="3600" b="1" i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ceder, gratuita</a:t>
            </a:r>
            <a:r>
              <a:rPr lang="pt-BR" sz="3600" b="1" i="1" dirty="0" smtClean="0">
                <a:latin typeface="Sakkal Majalla" pitchFamily="2" charset="-78"/>
                <a:cs typeface="Sakkal Majalla" pitchFamily="2" charset="-78"/>
              </a:rPr>
              <a:t> ou onerosamente, espaços e bens imóveis, bem assim seus equipamentos, nos termos do regimento;</a:t>
            </a:r>
          </a:p>
          <a:p>
            <a:pPr marL="179388" indent="-179388" algn="just"/>
            <a:endParaRPr lang="pt-BR" sz="1000" b="1" i="1" dirty="0" smtClean="0">
              <a:latin typeface="Sakkal Majalla" pitchFamily="2" charset="-78"/>
              <a:cs typeface="Sakkal Majalla" pitchFamily="2" charset="-78"/>
            </a:endParaRPr>
          </a:p>
          <a:p>
            <a:pPr marL="179388" indent="-179388" algn="just">
              <a:buFont typeface="Arial" pitchFamily="34" charset="0"/>
              <a:buChar char="•"/>
            </a:pPr>
            <a:r>
              <a:rPr lang="pt-BR" sz="3600" b="1" i="1" dirty="0" smtClean="0">
                <a:latin typeface="Sakkal Majalla" pitchFamily="2" charset="-78"/>
                <a:cs typeface="Sakkal Majalla" pitchFamily="2" charset="-78"/>
              </a:rPr>
              <a:t>alienar bens móveis e imóveis, observada a legislação;”</a:t>
            </a:r>
            <a:endParaRPr lang="pt-BR" sz="3600" b="1" i="1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14990" y="630498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 algn="just">
              <a:buFont typeface="Arial" pitchFamily="34" charset="0"/>
              <a:buChar char="•"/>
            </a:pPr>
            <a:r>
              <a:rPr lang="pt-BR" sz="2800" dirty="0" smtClean="0"/>
              <a:t>Com a Autarquia Especial, haverá a possibilidade de venda dos serviços prestados pelo Iamspe, </a:t>
            </a:r>
            <a:r>
              <a:rPr lang="pt-BR" sz="2800" b="1" dirty="0" smtClean="0">
                <a:solidFill>
                  <a:srgbClr val="FF0000"/>
                </a:solidFill>
              </a:rPr>
              <a:t>abrindo espaço para os convênios particulares, empresas nacionais e </a:t>
            </a:r>
            <a:r>
              <a:rPr lang="pt-BR" sz="2800" b="1" dirty="0" err="1" smtClean="0">
                <a:solidFill>
                  <a:srgbClr val="FF0000"/>
                </a:solidFill>
              </a:rPr>
              <a:t>internacio-nais</a:t>
            </a:r>
            <a:r>
              <a:rPr lang="pt-BR" sz="2800" dirty="0" smtClean="0"/>
              <a:t>. A dupla porta é um grande prejuízo para a saúde dos usuários. Um bom exemplo é o Hospital das Clínicas, conhecido por priorizar o atendimento aos convênios, em detrimento da saúde da população;</a:t>
            </a:r>
          </a:p>
          <a:p>
            <a:pPr marL="179388" lvl="0" indent="-179388" algn="just">
              <a:buFont typeface="Arial" pitchFamily="34" charset="0"/>
              <a:buChar char="•"/>
            </a:pPr>
            <a:endParaRPr lang="pt-BR" sz="2600" dirty="0" smtClean="0"/>
          </a:p>
          <a:p>
            <a:pPr marL="179388" lvl="0" indent="-179388" algn="just">
              <a:buFont typeface="Arial" pitchFamily="34" charset="0"/>
              <a:buChar char="•"/>
            </a:pPr>
            <a:r>
              <a:rPr lang="pt-BR" sz="2600" dirty="0" smtClean="0"/>
              <a:t>Todos </a:t>
            </a:r>
            <a:r>
              <a:rPr lang="pt-BR" sz="2600" dirty="0"/>
              <a:t>os usuários que tiverem </a:t>
            </a:r>
            <a:r>
              <a:rPr lang="pt-BR" sz="2600" b="1" dirty="0">
                <a:solidFill>
                  <a:srgbClr val="FF0000"/>
                </a:solidFill>
              </a:rPr>
              <a:t>maior poder aquisitivo poderão ser atendidos em condições diferenciadas</a:t>
            </a:r>
            <a:r>
              <a:rPr lang="pt-BR" sz="2600" dirty="0"/>
              <a:t>. Isso significa que a grande maioria de nós, usuários do Iamspe, que </a:t>
            </a:r>
            <a:r>
              <a:rPr lang="pt-BR" sz="2600" b="1" dirty="0"/>
              <a:t>ganhamos baixos salários</a:t>
            </a:r>
            <a:r>
              <a:rPr lang="pt-BR" sz="2600" dirty="0"/>
              <a:t>, seremos tratados de forma </a:t>
            </a:r>
            <a:r>
              <a:rPr lang="pt-BR" sz="2600" dirty="0" smtClean="0"/>
              <a:t>discriminatória, </a:t>
            </a:r>
            <a:r>
              <a:rPr lang="pt-BR" sz="2600" dirty="0"/>
              <a:t>pois </a:t>
            </a:r>
            <a:r>
              <a:rPr lang="pt-BR" sz="2600" b="1" dirty="0">
                <a:solidFill>
                  <a:srgbClr val="FF0000"/>
                </a:solidFill>
              </a:rPr>
              <a:t>haverá pacientes de 1ª, de 2ª e de 3ª classe</a:t>
            </a:r>
            <a:r>
              <a:rPr lang="pt-BR" sz="2600" dirty="0" smtClean="0"/>
              <a:t>;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500042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 algn="just">
              <a:buFont typeface="Arial" pitchFamily="34" charset="0"/>
              <a:buChar char="•"/>
            </a:pPr>
            <a:r>
              <a:rPr lang="pt-BR" sz="2800" dirty="0" smtClean="0"/>
              <a:t>O projeto do governo cria um </a:t>
            </a:r>
            <a:r>
              <a:rPr lang="pt-BR" sz="2800" b="1" dirty="0" smtClean="0">
                <a:solidFill>
                  <a:srgbClr val="FF0000"/>
                </a:solidFill>
              </a:rPr>
              <a:t>Conselho de Administração</a:t>
            </a:r>
            <a:r>
              <a:rPr lang="pt-BR" sz="2800" dirty="0" smtClean="0"/>
              <a:t> para gerir o Iamspe, que não passa de uma “peça de ficção”, pois a forma de indicação dos representantes do funcionalismo </a:t>
            </a:r>
            <a:r>
              <a:rPr lang="pt-BR" sz="2800" b="1" dirty="0" smtClean="0">
                <a:solidFill>
                  <a:srgbClr val="FF0000"/>
                </a:solidFill>
              </a:rPr>
              <a:t>é desproporcional e vaga</a:t>
            </a:r>
            <a:r>
              <a:rPr lang="pt-BR" sz="2800" dirty="0" smtClean="0"/>
              <a:t>. Como </a:t>
            </a:r>
            <a:r>
              <a:rPr lang="pt-BR" sz="2800" dirty="0" smtClean="0">
                <a:solidFill>
                  <a:srgbClr val="FF0000"/>
                </a:solidFill>
              </a:rPr>
              <a:t>o governo indicará o presidente e o vice-presidente do Conselho</a:t>
            </a:r>
            <a:r>
              <a:rPr lang="pt-BR" sz="2800" dirty="0" smtClean="0"/>
              <a:t>, terá sempre garantido que seus interesses sejam assegurados;</a:t>
            </a:r>
          </a:p>
          <a:p>
            <a:pPr marL="179388" lvl="0" indent="-179388" algn="just">
              <a:buFont typeface="Arial" pitchFamily="34" charset="0"/>
              <a:buChar char="•"/>
            </a:pPr>
            <a:endParaRPr lang="pt-BR" sz="2000" dirty="0" smtClean="0"/>
          </a:p>
          <a:p>
            <a:pPr marL="179388" lvl="0" indent="-179388" algn="just">
              <a:buFont typeface="Arial" pitchFamily="34" charset="0"/>
              <a:buChar char="•"/>
            </a:pPr>
            <a:r>
              <a:rPr lang="pt-BR" sz="2800" dirty="0" smtClean="0"/>
              <a:t>O projeto também cria um </a:t>
            </a:r>
            <a:r>
              <a:rPr lang="pt-BR" sz="2800" b="1" dirty="0" smtClean="0">
                <a:solidFill>
                  <a:srgbClr val="FF0000"/>
                </a:solidFill>
              </a:rPr>
              <a:t>Conselho Fiscal</a:t>
            </a:r>
            <a:r>
              <a:rPr lang="pt-BR" sz="2800" dirty="0" smtClean="0"/>
              <a:t>, cujos </a:t>
            </a:r>
            <a:r>
              <a:rPr lang="pt-BR" sz="2800" b="1" dirty="0" smtClean="0">
                <a:solidFill>
                  <a:srgbClr val="FF0000"/>
                </a:solidFill>
              </a:rPr>
              <a:t>membros são todos indicados pelo governo.</a:t>
            </a:r>
          </a:p>
          <a:p>
            <a:pPr marL="179388" lvl="0" indent="-179388" algn="just">
              <a:buFont typeface="Arial" pitchFamily="34" charset="0"/>
              <a:buChar char="•"/>
            </a:pPr>
            <a:endParaRPr lang="pt-BR" sz="2000" b="1" dirty="0" smtClean="0">
              <a:solidFill>
                <a:srgbClr val="FF0000"/>
              </a:solidFill>
            </a:endParaRPr>
          </a:p>
          <a:p>
            <a:pPr marL="179388" lvl="0" indent="-179388" algn="just">
              <a:buFont typeface="Arial" pitchFamily="34" charset="0"/>
              <a:buChar char="•"/>
            </a:pPr>
            <a:r>
              <a:rPr lang="pt-BR" sz="3100" dirty="0" smtClean="0"/>
              <a:t>O projeto </a:t>
            </a:r>
            <a:r>
              <a:rPr lang="pt-BR" sz="3100" b="1" dirty="0" smtClean="0">
                <a:solidFill>
                  <a:srgbClr val="FF0000"/>
                </a:solidFill>
              </a:rPr>
              <a:t>não</a:t>
            </a:r>
            <a:r>
              <a:rPr lang="pt-BR" sz="3100" dirty="0" smtClean="0"/>
              <a:t> garante que os </a:t>
            </a:r>
            <a:r>
              <a:rPr lang="pt-BR" sz="3100" b="1" dirty="0" smtClean="0">
                <a:solidFill>
                  <a:srgbClr val="FF0000"/>
                </a:solidFill>
              </a:rPr>
              <a:t>trabalhadores do Iamspe e seus dependentes serão considerados como contribuintes ou usuários do instituto</a:t>
            </a:r>
            <a:r>
              <a:rPr lang="pt-BR" sz="3100" dirty="0" smtClean="0"/>
              <a:t>;</a:t>
            </a:r>
          </a:p>
          <a:p>
            <a:pPr marL="342900" lvl="0" indent="-342900" algn="just"/>
            <a:endParaRPr lang="pt-BR" sz="31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642918"/>
            <a:ext cx="9144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/>
            <a:r>
              <a:rPr lang="pt-BR" sz="2800" b="1" dirty="0" smtClean="0"/>
              <a:t>Direitos trabalhistas</a:t>
            </a:r>
          </a:p>
          <a:p>
            <a:pPr marL="179388" lvl="0" indent="-179388" algn="just"/>
            <a:endParaRPr lang="pt-BR" sz="2800" dirty="0" smtClean="0"/>
          </a:p>
          <a:p>
            <a:pPr marL="179388" lvl="0" indent="-179388" algn="just">
              <a:buFont typeface="Arial" pitchFamily="34" charset="0"/>
              <a:buChar char="•"/>
            </a:pPr>
            <a:r>
              <a:rPr lang="pt-BR" sz="2800" dirty="0" smtClean="0"/>
              <a:t>Todos </a:t>
            </a:r>
            <a:r>
              <a:rPr lang="pt-BR" sz="2800" b="1" dirty="0" smtClean="0">
                <a:solidFill>
                  <a:srgbClr val="FF0000"/>
                </a:solidFill>
              </a:rPr>
              <a:t>plantões não regulamentados</a:t>
            </a:r>
            <a:r>
              <a:rPr lang="pt-BR" sz="2800" dirty="0" smtClean="0"/>
              <a:t> por lei serão </a:t>
            </a:r>
            <a:r>
              <a:rPr lang="pt-BR" sz="2800" b="1" dirty="0" smtClean="0">
                <a:solidFill>
                  <a:srgbClr val="FF0000"/>
                </a:solidFill>
              </a:rPr>
              <a:t>extintos</a:t>
            </a:r>
            <a:r>
              <a:rPr lang="pt-BR" sz="2800" dirty="0" smtClean="0"/>
              <a:t>;</a:t>
            </a:r>
          </a:p>
          <a:p>
            <a:pPr marL="179388" lvl="0" indent="-179388" algn="just"/>
            <a:endParaRPr lang="pt-BR" sz="2800" dirty="0" smtClean="0"/>
          </a:p>
          <a:p>
            <a:pPr marL="179388" lvl="0" indent="-179388" algn="just">
              <a:buFont typeface="Arial" pitchFamily="34" charset="0"/>
              <a:buChar char="•"/>
            </a:pPr>
            <a:r>
              <a:rPr lang="pt-BR" sz="3200" dirty="0" smtClean="0"/>
              <a:t>Os </a:t>
            </a:r>
            <a:r>
              <a:rPr lang="pt-BR" sz="3200" dirty="0"/>
              <a:t>trabalhadores que não têm direito </a:t>
            </a:r>
            <a:r>
              <a:rPr lang="pt-BR" sz="3200" dirty="0" smtClean="0"/>
              <a:t>aos </a:t>
            </a:r>
            <a:r>
              <a:rPr lang="pt-BR" sz="3200" dirty="0"/>
              <a:t>plantões regulamentados por </a:t>
            </a:r>
            <a:r>
              <a:rPr lang="pt-BR" sz="3200" dirty="0" smtClean="0"/>
              <a:t>Lei</a:t>
            </a:r>
            <a:r>
              <a:rPr lang="pt-BR" sz="3200" dirty="0"/>
              <a:t>, ao optarem pela Autarquia </a:t>
            </a:r>
            <a:r>
              <a:rPr lang="pt-BR" sz="3200" dirty="0" err="1" smtClean="0"/>
              <a:t>Espe-cial</a:t>
            </a:r>
            <a:r>
              <a:rPr lang="pt-BR" sz="3200" dirty="0"/>
              <a:t>, </a:t>
            </a:r>
            <a:r>
              <a:rPr lang="pt-BR" sz="3200" b="1" dirty="0">
                <a:solidFill>
                  <a:srgbClr val="FF0000"/>
                </a:solidFill>
              </a:rPr>
              <a:t>ganharão menos do que o atual</a:t>
            </a:r>
            <a:r>
              <a:rPr lang="pt-BR" sz="3200" dirty="0">
                <a:solidFill>
                  <a:srgbClr val="FF0000"/>
                </a:solidFill>
              </a:rPr>
              <a:t> </a:t>
            </a:r>
            <a:r>
              <a:rPr lang="pt-BR" sz="3200" b="1" dirty="0">
                <a:solidFill>
                  <a:srgbClr val="FF0000"/>
                </a:solidFill>
              </a:rPr>
              <a:t>valor do salário com os plantões</a:t>
            </a:r>
            <a:r>
              <a:rPr lang="pt-BR" sz="3200" dirty="0"/>
              <a:t>. Os</a:t>
            </a:r>
            <a:r>
              <a:rPr lang="pt-BR" sz="3200" b="1" dirty="0"/>
              <a:t> </a:t>
            </a:r>
            <a:r>
              <a:rPr lang="pt-BR" sz="3200" b="1" dirty="0">
                <a:solidFill>
                  <a:srgbClr val="FF0000"/>
                </a:solidFill>
              </a:rPr>
              <a:t>administrativos</a:t>
            </a:r>
            <a:r>
              <a:rPr lang="pt-BR" sz="3200" b="1" dirty="0"/>
              <a:t> </a:t>
            </a:r>
            <a:r>
              <a:rPr lang="pt-BR" sz="3200" dirty="0"/>
              <a:t>(Lei 1080) </a:t>
            </a:r>
            <a:r>
              <a:rPr lang="pt-BR" sz="3200" dirty="0" smtClean="0"/>
              <a:t>serão </a:t>
            </a:r>
            <a:r>
              <a:rPr lang="pt-BR" sz="3200" dirty="0"/>
              <a:t>mais </a:t>
            </a:r>
            <a:r>
              <a:rPr lang="pt-BR" sz="3200" dirty="0" smtClean="0"/>
              <a:t>prejudicados pois, </a:t>
            </a:r>
            <a:r>
              <a:rPr lang="pt-BR" sz="3200" dirty="0"/>
              <a:t>além disso, </a:t>
            </a:r>
            <a:r>
              <a:rPr lang="pt-BR" sz="3200" b="1" dirty="0"/>
              <a:t>voltarão a fazer </a:t>
            </a:r>
            <a:r>
              <a:rPr lang="pt-BR" sz="3200" b="1" dirty="0" smtClean="0">
                <a:solidFill>
                  <a:srgbClr val="FF0000"/>
                </a:solidFill>
              </a:rPr>
              <a:t>40 horas </a:t>
            </a:r>
            <a:r>
              <a:rPr lang="pt-BR" sz="3200" b="1" dirty="0"/>
              <a:t>semanais</a:t>
            </a:r>
            <a:r>
              <a:rPr lang="pt-BR" sz="4000" b="1" dirty="0" smtClean="0"/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t-BR" sz="28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112544"/>
            <a:ext cx="9144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">
              <a:buFont typeface="Arial" pitchFamily="34" charset="0"/>
              <a:buChar char="•"/>
            </a:pPr>
            <a:endParaRPr lang="pt-BR" dirty="0"/>
          </a:p>
          <a:p>
            <a:pPr marL="360363" indent="-360363" algn="just">
              <a:buFont typeface="Arial" pitchFamily="34" charset="0"/>
              <a:buChar char="•"/>
            </a:pPr>
            <a:r>
              <a:rPr lang="pt-BR" sz="2800" dirty="0" smtClean="0"/>
              <a:t>Para atingir os valores mais altos da tabela apresentada com os futuros salários, é preciso passar por avaliações e provas. Pouquíssimas pessoas chegarão a receber o teto estipulado na tabela;</a:t>
            </a:r>
          </a:p>
          <a:p>
            <a:pPr marL="360363" lvl="0" indent="-360363" algn="just">
              <a:buFont typeface="Arial" pitchFamily="34" charset="0"/>
              <a:buChar char="•"/>
            </a:pPr>
            <a:endParaRPr lang="pt-BR" sz="2000" b="1" dirty="0" smtClean="0"/>
          </a:p>
          <a:p>
            <a:pPr marL="360363" lvl="0" indent="-360363" algn="just">
              <a:buFont typeface="Arial" pitchFamily="34" charset="0"/>
              <a:buChar char="•"/>
            </a:pPr>
            <a:r>
              <a:rPr lang="pt-BR" sz="2800" dirty="0" smtClean="0"/>
              <a:t>Como </a:t>
            </a:r>
            <a:r>
              <a:rPr lang="pt-BR" sz="2800" dirty="0"/>
              <a:t>se vê </a:t>
            </a:r>
            <a:r>
              <a:rPr lang="pt-BR" sz="2800" dirty="0" smtClean="0"/>
              <a:t>nas </a:t>
            </a:r>
            <a:r>
              <a:rPr lang="pt-BR" sz="2800" dirty="0" smtClean="0">
                <a:hlinkClick r:id="rId2" action="ppaction://hlinksldjump"/>
              </a:rPr>
              <a:t>tabelas</a:t>
            </a:r>
            <a:r>
              <a:rPr lang="pt-BR" sz="2800" dirty="0" smtClean="0"/>
              <a:t>, </a:t>
            </a:r>
            <a:r>
              <a:rPr lang="pt-BR" sz="2800" dirty="0"/>
              <a:t>a progressão funcional vai de “A” a “C”. Para </a:t>
            </a:r>
            <a:r>
              <a:rPr lang="pt-BR" sz="2800" b="1" dirty="0">
                <a:solidFill>
                  <a:srgbClr val="FF0000"/>
                </a:solidFill>
              </a:rPr>
              <a:t>tentar</a:t>
            </a:r>
            <a:r>
              <a:rPr lang="pt-BR" sz="2800" dirty="0"/>
              <a:t> mudar de letra é preciso ter </a:t>
            </a:r>
            <a:r>
              <a:rPr lang="pt-BR" sz="3600" b="1" dirty="0" smtClean="0">
                <a:solidFill>
                  <a:srgbClr val="FF0000"/>
                </a:solidFill>
              </a:rPr>
              <a:t>3 anos </a:t>
            </a:r>
            <a:r>
              <a:rPr lang="pt-BR" sz="2800" b="1" dirty="0">
                <a:solidFill>
                  <a:srgbClr val="FF0000"/>
                </a:solidFill>
              </a:rPr>
              <a:t>trabalhados</a:t>
            </a:r>
            <a:r>
              <a:rPr lang="pt-BR" sz="2800" dirty="0"/>
              <a:t> e só podem passar </a:t>
            </a:r>
            <a:r>
              <a:rPr lang="pt-BR" sz="2800" b="1" dirty="0">
                <a:solidFill>
                  <a:srgbClr val="FF0000"/>
                </a:solidFill>
              </a:rPr>
              <a:t>20% dos trabalhadores a cada ano</a:t>
            </a:r>
            <a:r>
              <a:rPr lang="pt-BR" sz="2800" dirty="0"/>
              <a:t>. Isso mediante </a:t>
            </a:r>
            <a:r>
              <a:rPr lang="pt-BR" sz="2800" b="1" dirty="0" smtClean="0">
                <a:solidFill>
                  <a:srgbClr val="FF0000"/>
                </a:solidFill>
              </a:rPr>
              <a:t>avaliação </a:t>
            </a:r>
            <a:r>
              <a:rPr lang="pt-BR" sz="2800" b="1" dirty="0">
                <a:solidFill>
                  <a:srgbClr val="FF0000"/>
                </a:solidFill>
              </a:rPr>
              <a:t>da chefia</a:t>
            </a:r>
            <a:r>
              <a:rPr lang="pt-BR" sz="2800" dirty="0" smtClean="0"/>
              <a:t>;</a:t>
            </a:r>
          </a:p>
          <a:p>
            <a:pPr marL="360363" lvl="0" indent="-360363" algn="just">
              <a:buFont typeface="Arial" pitchFamily="34" charset="0"/>
              <a:buChar char="•"/>
            </a:pPr>
            <a:endParaRPr lang="pt-BR" dirty="0"/>
          </a:p>
          <a:p>
            <a:pPr marL="360363" lvl="0" indent="-360363" algn="just">
              <a:buFont typeface="Arial" pitchFamily="34" charset="0"/>
              <a:buChar char="•"/>
            </a:pPr>
            <a:r>
              <a:rPr lang="pt-BR" sz="2800" dirty="0"/>
              <a:t>Depois de mudar de letra uma vez, </a:t>
            </a:r>
            <a:r>
              <a:rPr lang="pt-BR" sz="2800" b="1" dirty="0">
                <a:solidFill>
                  <a:srgbClr val="FF0000"/>
                </a:solidFill>
              </a:rPr>
              <a:t>é preciso esperar mais </a:t>
            </a:r>
            <a:r>
              <a:rPr lang="pt-BR" sz="2800" b="1" dirty="0" smtClean="0">
                <a:solidFill>
                  <a:srgbClr val="FF0000"/>
                </a:solidFill>
              </a:rPr>
              <a:t>3 anos </a:t>
            </a:r>
            <a:r>
              <a:rPr lang="pt-BR" sz="2800" b="1" dirty="0">
                <a:solidFill>
                  <a:srgbClr val="FF0000"/>
                </a:solidFill>
              </a:rPr>
              <a:t>para tentar mudar de letra novamente</a:t>
            </a:r>
            <a:r>
              <a:rPr lang="pt-BR" sz="2800" dirty="0"/>
              <a:t>. Além disso, será novamente necessária a avaliação da chefia;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74950"/>
            <a:ext cx="9144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lvl="0" indent="-179388" algn="just">
              <a:buFont typeface="Arial" pitchFamily="34" charset="0"/>
              <a:buChar char="•"/>
            </a:pPr>
            <a:r>
              <a:rPr lang="pt-BR" sz="2800" dirty="0"/>
              <a:t>Também podemos ver na </a:t>
            </a:r>
            <a:r>
              <a:rPr lang="pt-BR" sz="2800" dirty="0" smtClean="0">
                <a:hlinkClick r:id="rId2" action="ppaction://hlinksldjump"/>
              </a:rPr>
              <a:t>tabela</a:t>
            </a:r>
            <a:r>
              <a:rPr lang="pt-BR" sz="2800" dirty="0" smtClean="0"/>
              <a:t> </a:t>
            </a:r>
            <a:r>
              <a:rPr lang="pt-BR" sz="2800" dirty="0"/>
              <a:t>que a promoção vai da referência 1 a 3. Para </a:t>
            </a:r>
            <a:r>
              <a:rPr lang="pt-BR" sz="2800" b="1" dirty="0">
                <a:solidFill>
                  <a:srgbClr val="FF0000"/>
                </a:solidFill>
              </a:rPr>
              <a:t>tentar</a:t>
            </a:r>
            <a:r>
              <a:rPr lang="pt-BR" sz="2800" dirty="0"/>
              <a:t> mudar de um número para outro, </a:t>
            </a:r>
            <a:r>
              <a:rPr lang="pt-BR" sz="2800" b="1" dirty="0">
                <a:solidFill>
                  <a:srgbClr val="FF0000"/>
                </a:solidFill>
              </a:rPr>
              <a:t>é preciso ter chegado na letra “C”</a:t>
            </a:r>
            <a:r>
              <a:rPr lang="pt-BR" sz="2800" dirty="0"/>
              <a:t>. Na melhor das hipóteses, se a pessoa for sempre muito bem avaliada, isso demorará </a:t>
            </a:r>
            <a:r>
              <a:rPr lang="pt-BR" sz="3600" b="1" dirty="0" smtClean="0"/>
              <a:t>9</a:t>
            </a:r>
            <a:r>
              <a:rPr lang="pt-BR" sz="2800" dirty="0" smtClean="0"/>
              <a:t> </a:t>
            </a:r>
            <a:r>
              <a:rPr lang="pt-BR" sz="3600" b="1" dirty="0" smtClean="0"/>
              <a:t>anos</a:t>
            </a:r>
            <a:r>
              <a:rPr lang="pt-BR" sz="2800" dirty="0"/>
              <a:t>. Chegando na letra “C”, o trabalhador então poderá se submeter a uma </a:t>
            </a:r>
            <a:r>
              <a:rPr lang="pt-BR" sz="2800" b="1" dirty="0">
                <a:solidFill>
                  <a:srgbClr val="FF0000"/>
                </a:solidFill>
              </a:rPr>
              <a:t>prova</a:t>
            </a:r>
            <a:r>
              <a:rPr lang="pt-BR" sz="2800" dirty="0"/>
              <a:t>, para </a:t>
            </a:r>
            <a:r>
              <a:rPr lang="pt-BR" sz="2800" b="1" dirty="0">
                <a:solidFill>
                  <a:srgbClr val="FF0000"/>
                </a:solidFill>
              </a:rPr>
              <a:t>tentar</a:t>
            </a:r>
            <a:r>
              <a:rPr lang="pt-BR" sz="2800" dirty="0"/>
              <a:t> passar para a letra “A” do número de referência seguinte</a:t>
            </a:r>
            <a:r>
              <a:rPr lang="pt-BR" sz="2800" dirty="0" smtClean="0"/>
              <a:t>;</a:t>
            </a:r>
          </a:p>
          <a:p>
            <a:pPr marL="179388" lvl="0" indent="-179388" algn="just"/>
            <a:endParaRPr lang="pt-BR" sz="1600" dirty="0"/>
          </a:p>
          <a:p>
            <a:pPr marL="179388" lvl="0" indent="-179388" algn="just">
              <a:buFont typeface="Arial" pitchFamily="34" charset="0"/>
              <a:buChar char="•"/>
            </a:pPr>
            <a:r>
              <a:rPr lang="pt-BR" sz="2800" dirty="0"/>
              <a:t>Essa mesma avaliação que serve para a progressão também serve para demissão, caso o resultado da avaliação seja insatisfatório. Os trabalhadores </a:t>
            </a:r>
            <a:r>
              <a:rPr lang="pt-BR" sz="2800" b="1" dirty="0">
                <a:solidFill>
                  <a:srgbClr val="FF0000"/>
                </a:solidFill>
              </a:rPr>
              <a:t>perderão a estabilidade </a:t>
            </a:r>
            <a:r>
              <a:rPr lang="pt-BR" sz="2800" dirty="0"/>
              <a:t>garantida pela </a:t>
            </a:r>
            <a:r>
              <a:rPr lang="pt-BR" sz="2800" dirty="0" smtClean="0"/>
              <a:t>constituição </a:t>
            </a:r>
            <a:r>
              <a:rPr lang="pt-BR" sz="2800" dirty="0"/>
              <a:t>paulista e </a:t>
            </a:r>
            <a:r>
              <a:rPr lang="pt-BR" sz="2800" dirty="0" smtClean="0"/>
              <a:t>federal;</a:t>
            </a:r>
          </a:p>
          <a:p>
            <a:pPr marL="179388" lvl="0" indent="-179388" algn="just">
              <a:buFont typeface="Arial" pitchFamily="34" charset="0"/>
              <a:buChar char="•"/>
            </a:pPr>
            <a:endParaRPr lang="pt-BR" dirty="0" smtClean="0"/>
          </a:p>
          <a:p>
            <a:pPr marL="179388" lvl="0" indent="-179388" algn="just">
              <a:buFont typeface="Arial" pitchFamily="34" charset="0"/>
              <a:buChar char="•"/>
            </a:pPr>
            <a:r>
              <a:rPr lang="pt-BR" sz="2800" dirty="0" smtClean="0"/>
              <a:t>O procedimento de avaliação periódica de desempenho será definido por  Portaria do Diretor Presidente </a:t>
            </a:r>
            <a:r>
              <a:rPr lang="pt-BR" sz="2800" b="1" dirty="0" smtClean="0">
                <a:solidFill>
                  <a:srgbClr val="FF0000"/>
                </a:solidFill>
              </a:rPr>
              <a:t>após aprovação da lei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428604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lvl="0" indent="-179388" algn="just">
              <a:buFont typeface="Arial" pitchFamily="34" charset="0"/>
              <a:buChar char="•"/>
            </a:pPr>
            <a:r>
              <a:rPr lang="pt-BR" sz="2800" dirty="0"/>
              <a:t>Todos conhecemos a dificuldade que é ficar </a:t>
            </a:r>
            <a:r>
              <a:rPr lang="pt-BR" sz="2800" dirty="0" smtClean="0"/>
              <a:t>12 horas </a:t>
            </a:r>
            <a:r>
              <a:rPr lang="pt-BR" sz="2800" dirty="0"/>
              <a:t>todos os dias para realizar os </a:t>
            </a:r>
            <a:r>
              <a:rPr lang="pt-BR" sz="2800" dirty="0" smtClean="0"/>
              <a:t>10 plantões </a:t>
            </a:r>
            <a:r>
              <a:rPr lang="pt-BR" sz="2800" dirty="0"/>
              <a:t>e melhorar nossos salários. Porém isso ainda é menos injusto do que a proposta apresentada pela Administração, na qual </a:t>
            </a:r>
            <a:r>
              <a:rPr lang="pt-BR" sz="2800" b="1" dirty="0">
                <a:solidFill>
                  <a:srgbClr val="FF0000"/>
                </a:solidFill>
              </a:rPr>
              <a:t>a possibilidade de aumentar os salários está atrelada a processos de promoção e progressão que não contempla a todos</a:t>
            </a:r>
            <a:r>
              <a:rPr lang="pt-BR" sz="2800" dirty="0" smtClean="0"/>
              <a:t>;</a:t>
            </a:r>
          </a:p>
          <a:p>
            <a:pPr marL="179388" lvl="0" indent="-179388" algn="just"/>
            <a:endParaRPr lang="pt-BR" sz="1600" dirty="0"/>
          </a:p>
          <a:p>
            <a:pPr marL="179388" indent="-179388" algn="just">
              <a:buFont typeface="Arial" pitchFamily="34" charset="0"/>
              <a:buChar char="•"/>
            </a:pPr>
            <a:r>
              <a:rPr lang="pt-BR" sz="2800" dirty="0"/>
              <a:t>A situação que vivemos hoje </a:t>
            </a:r>
            <a:r>
              <a:rPr lang="pt-BR" sz="2800" dirty="0" smtClean="0"/>
              <a:t>é, também, </a:t>
            </a:r>
            <a:r>
              <a:rPr lang="pt-BR" sz="2800" dirty="0"/>
              <a:t>mais democrática que a proposta da Administração: apesar das dificuldades, podemos optar por fazer apenas as 30h e não fazer plantões. Na nova lei, </a:t>
            </a:r>
            <a:r>
              <a:rPr lang="pt-BR" sz="2800" dirty="0">
                <a:solidFill>
                  <a:srgbClr val="FF0000"/>
                </a:solidFill>
              </a:rPr>
              <a:t>todos </a:t>
            </a:r>
            <a:r>
              <a:rPr lang="pt-BR" sz="2800" b="1" dirty="0" smtClean="0">
                <a:solidFill>
                  <a:srgbClr val="FF0000"/>
                </a:solidFill>
              </a:rPr>
              <a:t>os administrativos (Lei 1080) serão obrigados a fazer 40 horas </a:t>
            </a:r>
            <a:r>
              <a:rPr lang="pt-BR" sz="2800" b="1" dirty="0">
                <a:solidFill>
                  <a:srgbClr val="FF0000"/>
                </a:solidFill>
              </a:rPr>
              <a:t>semanais</a:t>
            </a:r>
            <a:r>
              <a:rPr lang="pt-BR" sz="2800" dirty="0"/>
              <a:t>, o que significará </a:t>
            </a:r>
            <a:r>
              <a:rPr lang="pt-BR" sz="2800" dirty="0" smtClean="0"/>
              <a:t>9 horas </a:t>
            </a:r>
            <a:r>
              <a:rPr lang="pt-BR" sz="2800" dirty="0"/>
              <a:t>diárias;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571480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lvl="0" indent="-179388" algn="just">
              <a:buFont typeface="Arial" pitchFamily="34" charset="0"/>
              <a:buChar char="•"/>
            </a:pPr>
            <a:r>
              <a:rPr lang="pt-BR" sz="2800" dirty="0"/>
              <a:t>O </a:t>
            </a:r>
            <a:r>
              <a:rPr lang="pt-BR" sz="2800" b="1" dirty="0" smtClean="0">
                <a:solidFill>
                  <a:srgbClr val="FF0000"/>
                </a:solidFill>
              </a:rPr>
              <a:t>Adicional </a:t>
            </a:r>
            <a:r>
              <a:rPr lang="pt-BR" sz="2800" b="1" dirty="0">
                <a:solidFill>
                  <a:srgbClr val="FF0000"/>
                </a:solidFill>
              </a:rPr>
              <a:t>de </a:t>
            </a:r>
            <a:r>
              <a:rPr lang="pt-BR" sz="2800" b="1" dirty="0" smtClean="0">
                <a:solidFill>
                  <a:srgbClr val="FF0000"/>
                </a:solidFill>
              </a:rPr>
              <a:t>Insalubridade</a:t>
            </a:r>
            <a:r>
              <a:rPr lang="pt-BR" sz="2800" dirty="0" smtClean="0"/>
              <a:t> </a:t>
            </a:r>
            <a:r>
              <a:rPr lang="pt-BR" sz="2800" dirty="0"/>
              <a:t>será</a:t>
            </a:r>
            <a:r>
              <a:rPr lang="pt-BR" sz="2800" b="1" dirty="0"/>
              <a:t> </a:t>
            </a:r>
            <a:r>
              <a:rPr lang="pt-BR" sz="2800" dirty="0"/>
              <a:t>calculado sobre </a:t>
            </a:r>
            <a:r>
              <a:rPr lang="pt-BR" sz="2800" b="1" dirty="0">
                <a:solidFill>
                  <a:srgbClr val="FF0000"/>
                </a:solidFill>
              </a:rPr>
              <a:t>apenas 1 salário mínimo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dirty="0"/>
              <a:t>para todos que optarem pela Autarquia Especial</a:t>
            </a:r>
            <a:r>
              <a:rPr lang="pt-BR" sz="2800" dirty="0" smtClean="0"/>
              <a:t>;</a:t>
            </a:r>
          </a:p>
          <a:p>
            <a:pPr marL="179388" lvl="0" indent="-179388" algn="just"/>
            <a:endParaRPr lang="pt-BR" sz="2800" dirty="0"/>
          </a:p>
          <a:p>
            <a:pPr marL="179388" lvl="0" indent="-179388" algn="just">
              <a:buFont typeface="Arial" pitchFamily="34" charset="0"/>
              <a:buChar char="•"/>
            </a:pPr>
            <a:r>
              <a:rPr lang="pt-BR" sz="2800" dirty="0" smtClean="0"/>
              <a:t>Outro problema, do </a:t>
            </a:r>
            <a:r>
              <a:rPr lang="pt-BR" sz="2800" dirty="0"/>
              <a:t>ponto de vista </a:t>
            </a:r>
            <a:r>
              <a:rPr lang="pt-BR" sz="2800" dirty="0" smtClean="0"/>
              <a:t>trabalhista, </a:t>
            </a:r>
            <a:r>
              <a:rPr lang="pt-BR" sz="2800" dirty="0"/>
              <a:t>é o fato de que a </a:t>
            </a:r>
            <a:r>
              <a:rPr lang="pt-BR" sz="2800" b="1" dirty="0">
                <a:solidFill>
                  <a:srgbClr val="FF0000"/>
                </a:solidFill>
              </a:rPr>
              <a:t>remuneração dos </a:t>
            </a:r>
            <a:r>
              <a:rPr lang="pt-BR" sz="2800" b="1" dirty="0" smtClean="0">
                <a:solidFill>
                  <a:srgbClr val="FF0000"/>
                </a:solidFill>
              </a:rPr>
              <a:t>plantões regulamentados </a:t>
            </a:r>
            <a:r>
              <a:rPr lang="pt-BR" sz="2800" b="1" dirty="0">
                <a:solidFill>
                  <a:srgbClr val="FF0000"/>
                </a:solidFill>
              </a:rPr>
              <a:t>não será incorporada aos salários para quaisquer vantagens legais</a:t>
            </a:r>
            <a:r>
              <a:rPr lang="pt-BR" sz="2800" dirty="0"/>
              <a:t>, não incidindo sobre ela vantagens de qualquer </a:t>
            </a:r>
            <a:r>
              <a:rPr lang="pt-BR" sz="2800" dirty="0" smtClean="0"/>
              <a:t>natureza (isso </a:t>
            </a:r>
            <a:r>
              <a:rPr lang="pt-BR" sz="2800" dirty="0"/>
              <a:t>contraria a </a:t>
            </a:r>
            <a:r>
              <a:rPr lang="pt-BR" sz="2800" dirty="0" smtClean="0"/>
              <a:t>CLT);</a:t>
            </a:r>
          </a:p>
          <a:p>
            <a:pPr marL="179388" lvl="0" indent="-179388" algn="just">
              <a:buFont typeface="Arial" pitchFamily="34" charset="0"/>
              <a:buChar char="•"/>
            </a:pPr>
            <a:endParaRPr lang="pt-BR" sz="2800" dirty="0" smtClean="0"/>
          </a:p>
          <a:p>
            <a:pPr marL="179388" lvl="0" indent="-179388" algn="just">
              <a:buFont typeface="Arial" pitchFamily="34" charset="0"/>
              <a:buChar char="•"/>
            </a:pPr>
            <a:r>
              <a:rPr lang="pt-BR" sz="2800" dirty="0" smtClean="0"/>
              <a:t>Os plantões regulamentados apenas em caráter excepcional;</a:t>
            </a:r>
            <a:endParaRPr lang="pt-BR" sz="16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899</Words>
  <Application>Microsoft Office PowerPoint</Application>
  <PresentationFormat>Apresentação na tela (4:3)</PresentationFormat>
  <Paragraphs>53</Paragraphs>
  <Slides>13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5" baseType="lpstr">
      <vt:lpstr>Tema do Office</vt:lpstr>
      <vt:lpstr>Picture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78</cp:revision>
  <dcterms:created xsi:type="dcterms:W3CDTF">2013-12-10T13:40:50Z</dcterms:created>
  <dcterms:modified xsi:type="dcterms:W3CDTF">2013-12-11T10:35:52Z</dcterms:modified>
</cp:coreProperties>
</file>